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7"/>
  </p:notesMasterIdLst>
  <p:sldIdLst>
    <p:sldId id="256" r:id="rId2"/>
    <p:sldId id="257" r:id="rId3"/>
    <p:sldId id="260" r:id="rId4"/>
    <p:sldId id="258" r:id="rId5"/>
    <p:sldId id="259"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075" autoAdjust="0"/>
  </p:normalViewPr>
  <p:slideViewPr>
    <p:cSldViewPr>
      <p:cViewPr>
        <p:scale>
          <a:sx n="58" d="100"/>
          <a:sy n="58" d="100"/>
        </p:scale>
        <p:origin x="-1496" y="-1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10A316-0349-477E-A21C-9E1DA559A000}" type="datetimeFigureOut">
              <a:rPr lang="en-US" smtClean="0"/>
              <a:t>12/19/2020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3DE6CA-6943-47E3-B7FA-4408DA60889D}" type="slidenum">
              <a:rPr lang="en-US" smtClean="0"/>
              <a:t>‹#›</a:t>
            </a:fld>
            <a:endParaRPr lang="en-US"/>
          </a:p>
        </p:txBody>
      </p:sp>
    </p:spTree>
    <p:extLst>
      <p:ext uri="{BB962C8B-B14F-4D97-AF65-F5344CB8AC3E}">
        <p14:creationId xmlns:p14="http://schemas.microsoft.com/office/powerpoint/2010/main" val="330035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3DE6CA-6943-47E3-B7FA-4408DA60889D}" type="slidenum">
              <a:rPr lang="en-US" smtClean="0"/>
              <a:t>1</a:t>
            </a:fld>
            <a:endParaRPr lang="en-US"/>
          </a:p>
        </p:txBody>
      </p:sp>
    </p:spTree>
    <p:extLst>
      <p:ext uri="{BB962C8B-B14F-4D97-AF65-F5344CB8AC3E}">
        <p14:creationId xmlns:p14="http://schemas.microsoft.com/office/powerpoint/2010/main" val="275138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Productivity</a:t>
            </a:r>
          </a:p>
          <a:p>
            <a:r>
              <a:rPr lang="en-US" dirty="0" smtClean="0"/>
              <a:t>Interested employees will go the additional mile to complete their responsibilities. They will use their experiences and knowledge to instill value to an organization without being supervised (Rai et al., 2018).</a:t>
            </a:r>
          </a:p>
          <a:p>
            <a:r>
              <a:rPr lang="en-US" b="1" dirty="0" smtClean="0"/>
              <a:t>Reduced Turnover</a:t>
            </a:r>
          </a:p>
          <a:p>
            <a:r>
              <a:rPr lang="en-US" dirty="0" smtClean="0"/>
              <a:t>Motivated employees tend to stick longer to an organization because of job satisfaction. Employee</a:t>
            </a:r>
            <a:r>
              <a:rPr lang="en-US" baseline="0" dirty="0" smtClean="0"/>
              <a:t> turnover is as a result of employee satisfaction </a:t>
            </a:r>
            <a:r>
              <a:rPr lang="en-US" dirty="0" smtClean="0"/>
              <a:t>(Pulignano</a:t>
            </a:r>
            <a:r>
              <a:rPr lang="en-US" baseline="0" dirty="0" smtClean="0"/>
              <a:t> </a:t>
            </a:r>
            <a:r>
              <a:rPr lang="en-US" dirty="0" smtClean="0"/>
              <a:t>&amp; Hendrickx, 2019). The organization will retain its employees especially for a multinational organization like Coca-Cola that deals with diverse</a:t>
            </a:r>
            <a:r>
              <a:rPr lang="en-US" baseline="0" dirty="0" smtClean="0"/>
              <a:t> people and must motivate them to ensure they maintain their company image</a:t>
            </a:r>
            <a:r>
              <a:rPr lang="en-US" dirty="0" smtClean="0"/>
              <a:t>.</a:t>
            </a:r>
          </a:p>
          <a:p>
            <a:r>
              <a:rPr lang="en-US" b="1" dirty="0" smtClean="0"/>
              <a:t>Increase in employee Trust</a:t>
            </a:r>
          </a:p>
          <a:p>
            <a:r>
              <a:rPr lang="en-US" dirty="0" smtClean="0"/>
              <a:t>Motivated employees can be trusted to perform their duties without supervision. They can be trusted to use company resources effectively. They are willing to protect their company’s vision and goals for their future by working diligently with integrity. For Coca-Cola employees are trusted to deliver their set targets in different geographic areas using the highest selling brands in those areas to hit their targets.</a:t>
            </a:r>
          </a:p>
          <a:p>
            <a:endParaRPr lang="en-US" dirty="0"/>
          </a:p>
        </p:txBody>
      </p:sp>
      <p:sp>
        <p:nvSpPr>
          <p:cNvPr id="4" name="Slide Number Placeholder 3"/>
          <p:cNvSpPr>
            <a:spLocks noGrp="1"/>
          </p:cNvSpPr>
          <p:nvPr>
            <p:ph type="sldNum" sz="quarter" idx="10"/>
          </p:nvPr>
        </p:nvSpPr>
        <p:spPr/>
        <p:txBody>
          <a:bodyPr/>
          <a:lstStyle/>
          <a:p>
            <a:fld id="{793DE6CA-6943-47E3-B7FA-4408DA60889D}" type="slidenum">
              <a:rPr lang="en-US" smtClean="0"/>
              <a:t>2</a:t>
            </a:fld>
            <a:endParaRPr lang="en-US"/>
          </a:p>
        </p:txBody>
      </p:sp>
    </p:spTree>
    <p:extLst>
      <p:ext uri="{BB962C8B-B14F-4D97-AF65-F5344CB8AC3E}">
        <p14:creationId xmlns:p14="http://schemas.microsoft.com/office/powerpoint/2010/main" val="2188749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Reimbursement for Overtime hours</a:t>
            </a:r>
          </a:p>
          <a:p>
            <a:r>
              <a:rPr lang="en-US" dirty="0" smtClean="0"/>
              <a:t>Some organizations overwork their employees to maximize profits. They do it at the expense of employee’s safety. Other times some organizations have few employees that are required to work in different stations for longer hours (</a:t>
            </a:r>
            <a:r>
              <a:rPr lang="nl-NL" dirty="0" smtClean="0"/>
              <a:t>Hoole</a:t>
            </a:r>
            <a:r>
              <a:rPr lang="nl-NL" baseline="0" dirty="0" smtClean="0"/>
              <a:t> </a:t>
            </a:r>
            <a:r>
              <a:rPr lang="nl-NL" dirty="0" smtClean="0"/>
              <a:t>&amp; Hotz,</a:t>
            </a:r>
            <a:r>
              <a:rPr lang="nl-NL" baseline="0" dirty="0" smtClean="0"/>
              <a:t> </a:t>
            </a:r>
            <a:r>
              <a:rPr lang="nl-NL" dirty="0" smtClean="0"/>
              <a:t>2016)</a:t>
            </a:r>
            <a:r>
              <a:rPr lang="en-US" dirty="0" smtClean="0"/>
              <a:t>. Employee law for 21st century is geared to protect such employees to ensure they are paid according to the work they deliver.</a:t>
            </a:r>
          </a:p>
          <a:p>
            <a:r>
              <a:rPr lang="en-US" b="1" dirty="0" smtClean="0"/>
              <a:t>Overpowering breach of workers’ rights</a:t>
            </a:r>
          </a:p>
          <a:p>
            <a:r>
              <a:rPr lang="en-US" dirty="0" smtClean="0"/>
              <a:t>Sometimes, some organizations do not adhere to employees rights (Pulignano</a:t>
            </a:r>
            <a:r>
              <a:rPr lang="en-US" baseline="0" dirty="0" smtClean="0"/>
              <a:t> </a:t>
            </a:r>
            <a:r>
              <a:rPr lang="en-US" dirty="0" smtClean="0"/>
              <a:t>&amp; Hendrickx,</a:t>
            </a:r>
            <a:r>
              <a:rPr lang="en-US" baseline="0" dirty="0" smtClean="0"/>
              <a:t> </a:t>
            </a:r>
            <a:r>
              <a:rPr lang="en-US" dirty="0" smtClean="0"/>
              <a:t>2019). They terminate employees without warning and breach their contrasts any way they see fit. Employee law for 21st century will help protect these workers especially those terminated abruptly and those on contracts that are being underpaid because they are not on permanent basis.</a:t>
            </a:r>
          </a:p>
          <a:p>
            <a:endParaRPr lang="en-US" dirty="0"/>
          </a:p>
        </p:txBody>
      </p:sp>
      <p:sp>
        <p:nvSpPr>
          <p:cNvPr id="4" name="Slide Number Placeholder 3"/>
          <p:cNvSpPr>
            <a:spLocks noGrp="1"/>
          </p:cNvSpPr>
          <p:nvPr>
            <p:ph type="sldNum" sz="quarter" idx="10"/>
          </p:nvPr>
        </p:nvSpPr>
        <p:spPr/>
        <p:txBody>
          <a:bodyPr/>
          <a:lstStyle/>
          <a:p>
            <a:fld id="{793DE6CA-6943-47E3-B7FA-4408DA60889D}" type="slidenum">
              <a:rPr lang="en-US" smtClean="0"/>
              <a:t>3</a:t>
            </a:fld>
            <a:endParaRPr lang="en-US"/>
          </a:p>
        </p:txBody>
      </p:sp>
    </p:spTree>
    <p:extLst>
      <p:ext uri="{BB962C8B-B14F-4D97-AF65-F5344CB8AC3E}">
        <p14:creationId xmlns:p14="http://schemas.microsoft.com/office/powerpoint/2010/main" val="3060970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Employment law issues in the 21st century.</a:t>
            </a:r>
          </a:p>
          <a:p>
            <a:r>
              <a:rPr lang="en-US" dirty="0" smtClean="0"/>
              <a:t>Due to the changes in technology and employment sectors, employment laws have had to evolve. This means from recruitment to maintaining of the employees. Employment laws have changed the working environment to a better place but not without challenges (</a:t>
            </a:r>
            <a:r>
              <a:rPr lang="nl-NL" dirty="0" smtClean="0"/>
              <a:t>Hoole</a:t>
            </a:r>
            <a:r>
              <a:rPr lang="nl-NL" baseline="0" dirty="0" smtClean="0"/>
              <a:t> </a:t>
            </a:r>
            <a:r>
              <a:rPr lang="nl-NL" dirty="0" smtClean="0"/>
              <a:t>&amp; Hotz,</a:t>
            </a:r>
            <a:r>
              <a:rPr lang="nl-NL" baseline="0" dirty="0" smtClean="0"/>
              <a:t> </a:t>
            </a:r>
            <a:r>
              <a:rPr lang="nl-NL" dirty="0" smtClean="0"/>
              <a:t>2016). </a:t>
            </a:r>
            <a:endParaRPr lang="en-US" dirty="0" smtClean="0"/>
          </a:p>
          <a:p>
            <a:r>
              <a:rPr lang="en-US" b="1" dirty="0" smtClean="0"/>
              <a:t>Security of workers in workplaces</a:t>
            </a:r>
          </a:p>
          <a:p>
            <a:r>
              <a:rPr lang="en-US" dirty="0" smtClean="0"/>
              <a:t>Safety of workers is and will always be key in any organization. However,  this does not apply to all organizations where some abuse employee safety by not</a:t>
            </a:r>
            <a:r>
              <a:rPr lang="en-US" baseline="0" dirty="0" smtClean="0"/>
              <a:t> providing safety clothing for work</a:t>
            </a:r>
            <a:r>
              <a:rPr lang="en-US" dirty="0" smtClean="0"/>
              <a:t>. Thus the employment laws have had to be changed to suit the safety of workers. Despite this, some workers prefer risky jobs because of the income they ought to make, and this is where employment law issues come in to ensure that these employees are protected</a:t>
            </a:r>
            <a:r>
              <a:rPr lang="en-US" baseline="0" dirty="0" smtClean="0"/>
              <a:t> (</a:t>
            </a:r>
            <a:r>
              <a:rPr lang="nl-NL" dirty="0" smtClean="0"/>
              <a:t>Hoole</a:t>
            </a:r>
            <a:r>
              <a:rPr lang="nl-NL" baseline="0" dirty="0" smtClean="0"/>
              <a:t> </a:t>
            </a:r>
            <a:r>
              <a:rPr lang="nl-NL" dirty="0" smtClean="0"/>
              <a:t>&amp; Hotz,</a:t>
            </a:r>
            <a:r>
              <a:rPr lang="nl-NL" baseline="0" dirty="0" smtClean="0"/>
              <a:t> </a:t>
            </a:r>
            <a:r>
              <a:rPr lang="nl-NL" dirty="0" smtClean="0"/>
              <a:t>2016). </a:t>
            </a:r>
            <a:endParaRPr lang="en-US" dirty="0" smtClean="0"/>
          </a:p>
          <a:p>
            <a:r>
              <a:rPr lang="en-US" b="1" dirty="0" smtClean="0"/>
              <a:t>Sexual harassment and discernment</a:t>
            </a:r>
          </a:p>
          <a:p>
            <a:r>
              <a:rPr lang="en-US" dirty="0" smtClean="0"/>
              <a:t>Sexual harassment has been prevalent in many organizations, especially towards females. They are blackmailed for the sake of their jobs. Others give sexual favors to retain their jobs</a:t>
            </a:r>
            <a:r>
              <a:rPr lang="en-US" baseline="0" dirty="0" smtClean="0"/>
              <a:t> </a:t>
            </a:r>
            <a:r>
              <a:rPr lang="en-US" dirty="0" smtClean="0"/>
              <a:t>as majorities are the bread winners. Others tend to be given junior positions because</a:t>
            </a:r>
            <a:r>
              <a:rPr lang="en-US" baseline="0" dirty="0" smtClean="0"/>
              <a:t> of</a:t>
            </a:r>
            <a:r>
              <a:rPr lang="en-US" dirty="0" smtClean="0"/>
              <a:t> their races despite being qualified for higher positions. These laws are put in place to protect such employees and offer them conducive environments.</a:t>
            </a:r>
          </a:p>
          <a:p>
            <a:endParaRPr lang="en-US" dirty="0"/>
          </a:p>
        </p:txBody>
      </p:sp>
      <p:sp>
        <p:nvSpPr>
          <p:cNvPr id="4" name="Slide Number Placeholder 3"/>
          <p:cNvSpPr>
            <a:spLocks noGrp="1"/>
          </p:cNvSpPr>
          <p:nvPr>
            <p:ph type="sldNum" sz="quarter" idx="10"/>
          </p:nvPr>
        </p:nvSpPr>
        <p:spPr/>
        <p:txBody>
          <a:bodyPr/>
          <a:lstStyle/>
          <a:p>
            <a:fld id="{793DE6CA-6943-47E3-B7FA-4408DA60889D}" type="slidenum">
              <a:rPr lang="en-US" smtClean="0"/>
              <a:t>4</a:t>
            </a:fld>
            <a:endParaRPr lang="en-US"/>
          </a:p>
        </p:txBody>
      </p:sp>
    </p:spTree>
    <p:extLst>
      <p:ext uri="{BB962C8B-B14F-4D97-AF65-F5344CB8AC3E}">
        <p14:creationId xmlns:p14="http://schemas.microsoft.com/office/powerpoint/2010/main" val="3890758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05D0A3F-D057-43EF-A3AE-348B771D134C}"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EFB273D-AD37-4DD7-9863-698BF69D5C00}" type="datetimeFigureOut">
              <a:rPr lang="en-US" smtClean="0"/>
              <a:t>12/19/2020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05D0A3F-D057-43EF-A3AE-348B771D134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EFB273D-AD37-4DD7-9863-698BF69D5C00}" type="datetimeFigureOut">
              <a:rPr lang="en-US" smtClean="0"/>
              <a:t>12/19/2020</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05D0A3F-D057-43EF-A3AE-348B771D134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7201"/>
            <a:ext cx="7848600" cy="1752600"/>
          </a:xfrm>
        </p:spPr>
        <p:txBody>
          <a:bodyPr>
            <a:normAutofit/>
          </a:bodyPr>
          <a:lstStyle/>
          <a:p>
            <a:r>
              <a:rPr lang="en-US" dirty="0" smtClean="0"/>
              <a:t>Rewards in </a:t>
            </a:r>
            <a:r>
              <a:rPr lang="en-US" dirty="0" smtClean="0"/>
              <a:t>Motivating </a:t>
            </a:r>
            <a:r>
              <a:rPr lang="en-US" dirty="0" smtClean="0"/>
              <a:t>Staff Performance</a:t>
            </a:r>
            <a:endParaRPr lang="en-US" dirty="0"/>
          </a:p>
        </p:txBody>
      </p:sp>
      <p:sp>
        <p:nvSpPr>
          <p:cNvPr id="3" name="Subtitle 2"/>
          <p:cNvSpPr>
            <a:spLocks noGrp="1"/>
          </p:cNvSpPr>
          <p:nvPr>
            <p:ph type="subTitle" idx="1"/>
          </p:nvPr>
        </p:nvSpPr>
        <p:spPr>
          <a:xfrm>
            <a:off x="838200" y="3200400"/>
            <a:ext cx="7696200" cy="2743200"/>
          </a:xfrm>
        </p:spPr>
        <p:txBody>
          <a:bodyPr>
            <a:noAutofit/>
          </a:bodyPr>
          <a:lstStyle/>
          <a:p>
            <a:pPr algn="ctr">
              <a:lnSpc>
                <a:spcPct val="200000"/>
              </a:lnSpc>
            </a:pPr>
            <a:r>
              <a:rPr lang="en-US" dirty="0" smtClean="0">
                <a:solidFill>
                  <a:schemeClr val="tx1"/>
                </a:solidFill>
              </a:rPr>
              <a:t>Students Name</a:t>
            </a:r>
          </a:p>
          <a:p>
            <a:pPr algn="ctr">
              <a:lnSpc>
                <a:spcPct val="200000"/>
              </a:lnSpc>
            </a:pPr>
            <a:r>
              <a:rPr lang="en-US" dirty="0" smtClean="0">
                <a:solidFill>
                  <a:schemeClr val="tx1"/>
                </a:solidFill>
              </a:rPr>
              <a:t>Institute of Affiliation</a:t>
            </a:r>
          </a:p>
          <a:p>
            <a:pPr algn="ctr">
              <a:lnSpc>
                <a:spcPct val="200000"/>
              </a:lnSpc>
            </a:pPr>
            <a:r>
              <a:rPr lang="en-US" dirty="0" smtClean="0">
                <a:solidFill>
                  <a:schemeClr val="tx1"/>
                </a:solidFill>
              </a:rPr>
              <a:t>Professor</a:t>
            </a:r>
          </a:p>
          <a:p>
            <a:pPr algn="ctr">
              <a:lnSpc>
                <a:spcPct val="200000"/>
              </a:lnSpc>
            </a:pPr>
            <a:r>
              <a:rPr lang="en-US" dirty="0" smtClean="0">
                <a:solidFill>
                  <a:schemeClr val="tx1"/>
                </a:solidFill>
              </a:rPr>
              <a:t>Date</a:t>
            </a:r>
            <a:endParaRPr lang="en-US" dirty="0">
              <a:solidFill>
                <a:schemeClr val="tx1"/>
              </a:solidFill>
            </a:endParaRPr>
          </a:p>
        </p:txBody>
      </p:sp>
    </p:spTree>
    <p:extLst>
      <p:ext uri="{BB962C8B-B14F-4D97-AF65-F5344CB8AC3E}">
        <p14:creationId xmlns:p14="http://schemas.microsoft.com/office/powerpoint/2010/main" val="3445903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228600"/>
            <a:ext cx="8153400" cy="2438400"/>
          </a:xfrm>
        </p:spPr>
        <p:txBody>
          <a:bodyPr>
            <a:normAutofit/>
          </a:bodyPr>
          <a:lstStyle/>
          <a:p>
            <a:r>
              <a:rPr lang="en-US" dirty="0"/>
              <a:t>The </a:t>
            </a:r>
            <a:r>
              <a:rPr lang="en-US" dirty="0" smtClean="0"/>
              <a:t>Role </a:t>
            </a:r>
            <a:r>
              <a:rPr lang="en-US" dirty="0"/>
              <a:t>of </a:t>
            </a:r>
            <a:r>
              <a:rPr lang="en-US" dirty="0" smtClean="0"/>
              <a:t>Total Rewards </a:t>
            </a:r>
            <a:r>
              <a:rPr lang="en-US" dirty="0"/>
              <a:t>in </a:t>
            </a:r>
            <a:r>
              <a:rPr lang="en-US" dirty="0" smtClean="0"/>
              <a:t>Motivating Staff Performance</a:t>
            </a:r>
            <a:endParaRPr lang="en-US" dirty="0"/>
          </a:p>
        </p:txBody>
      </p:sp>
      <p:sp>
        <p:nvSpPr>
          <p:cNvPr id="2" name="Content Placeholder 1"/>
          <p:cNvSpPr>
            <a:spLocks noGrp="1"/>
          </p:cNvSpPr>
          <p:nvPr>
            <p:ph idx="1"/>
          </p:nvPr>
        </p:nvSpPr>
        <p:spPr>
          <a:xfrm>
            <a:off x="685800" y="2667000"/>
            <a:ext cx="8001000" cy="3568891"/>
          </a:xfrm>
        </p:spPr>
        <p:txBody>
          <a:bodyPr>
            <a:normAutofit fontScale="85000" lnSpcReduction="20000"/>
          </a:bodyPr>
          <a:lstStyle/>
          <a:p>
            <a:r>
              <a:rPr lang="en-US" b="1" dirty="0" smtClean="0"/>
              <a:t>Increases Productivity. </a:t>
            </a:r>
            <a:r>
              <a:rPr lang="en-US" dirty="0" smtClean="0"/>
              <a:t>Interested </a:t>
            </a:r>
            <a:r>
              <a:rPr lang="en-US" dirty="0"/>
              <a:t>employees will go the additional mile to complete their responsibilities.</a:t>
            </a:r>
            <a:endParaRPr lang="en-US" dirty="0" smtClean="0"/>
          </a:p>
          <a:p>
            <a:r>
              <a:rPr lang="en-US" b="1" dirty="0"/>
              <a:t>Reduced </a:t>
            </a:r>
            <a:r>
              <a:rPr lang="en-US" b="1" dirty="0" smtClean="0"/>
              <a:t>Turnover</a:t>
            </a:r>
            <a:r>
              <a:rPr lang="en-US" dirty="0" smtClean="0"/>
              <a:t>. Motivation will benefit the organization to retain its employees especially for a multinational organization like Coca-Cola.</a:t>
            </a:r>
          </a:p>
          <a:p>
            <a:r>
              <a:rPr lang="en-US" b="1" dirty="0"/>
              <a:t>Increase in employee </a:t>
            </a:r>
            <a:r>
              <a:rPr lang="en-US" b="1" dirty="0" smtClean="0"/>
              <a:t>Trust</a:t>
            </a:r>
            <a:r>
              <a:rPr lang="en-US" dirty="0" smtClean="0"/>
              <a:t>. Rewards especially for a multinational organization needs employees that they can trust to ensure maximum profits especially for a company like Coca-Cola.</a:t>
            </a:r>
            <a:endParaRPr lang="en-US" dirty="0"/>
          </a:p>
        </p:txBody>
      </p:sp>
    </p:spTree>
    <p:extLst>
      <p:ext uri="{BB962C8B-B14F-4D97-AF65-F5344CB8AC3E}">
        <p14:creationId xmlns:p14="http://schemas.microsoft.com/office/powerpoint/2010/main" val="1802418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274638"/>
            <a:ext cx="8153400" cy="1630362"/>
          </a:xfrm>
        </p:spPr>
        <p:txBody>
          <a:bodyPr>
            <a:normAutofit/>
          </a:bodyPr>
          <a:lstStyle/>
          <a:p>
            <a:r>
              <a:rPr lang="en-US" dirty="0" smtClean="0"/>
              <a:t>Employment Law Issues in 21stCentury</a:t>
            </a:r>
            <a:endParaRPr lang="en-US" dirty="0"/>
          </a:p>
        </p:txBody>
      </p:sp>
      <p:sp>
        <p:nvSpPr>
          <p:cNvPr id="2" name="Content Placeholder 1"/>
          <p:cNvSpPr>
            <a:spLocks noGrp="1"/>
          </p:cNvSpPr>
          <p:nvPr>
            <p:ph idx="1"/>
          </p:nvPr>
        </p:nvSpPr>
        <p:spPr>
          <a:xfrm>
            <a:off x="533400" y="2057400"/>
            <a:ext cx="8305800" cy="3886200"/>
          </a:xfrm>
        </p:spPr>
        <p:txBody>
          <a:bodyPr>
            <a:normAutofit fontScale="92500" lnSpcReduction="10000"/>
          </a:bodyPr>
          <a:lstStyle/>
          <a:p>
            <a:r>
              <a:rPr lang="en-US" b="1" dirty="0" smtClean="0"/>
              <a:t>Overpowering </a:t>
            </a:r>
            <a:r>
              <a:rPr lang="en-US" b="1" dirty="0"/>
              <a:t>breach of workers’ </a:t>
            </a:r>
            <a:r>
              <a:rPr lang="en-US" b="1" dirty="0" smtClean="0"/>
              <a:t>rights</a:t>
            </a:r>
            <a:r>
              <a:rPr lang="en-US" dirty="0" smtClean="0"/>
              <a:t>. Sometimes organizations breach employees rights to maximize on profits disregarding employees welfares. Employment laws ensures such organizations do not abuse their employee’s rights.</a:t>
            </a:r>
          </a:p>
          <a:p>
            <a:r>
              <a:rPr lang="en-US" b="1" dirty="0" smtClean="0"/>
              <a:t>Reimbursement for Overtime hours. </a:t>
            </a:r>
            <a:r>
              <a:rPr lang="en-US" dirty="0" smtClean="0"/>
              <a:t>Overtime should be paid accordingly and employment issues for 21</a:t>
            </a:r>
            <a:r>
              <a:rPr lang="en-US" baseline="30000" dirty="0" smtClean="0"/>
              <a:t>st</a:t>
            </a:r>
            <a:r>
              <a:rPr lang="en-US" dirty="0" smtClean="0"/>
              <a:t> century is geared to ensure that those rules are followed</a:t>
            </a:r>
            <a:r>
              <a:rPr lang="en-US" b="1" dirty="0" smtClean="0"/>
              <a:t>.</a:t>
            </a:r>
          </a:p>
          <a:p>
            <a:endParaRPr lang="en-US" b="1" dirty="0" smtClean="0"/>
          </a:p>
          <a:p>
            <a:endParaRPr lang="en-US" dirty="0"/>
          </a:p>
        </p:txBody>
      </p:sp>
    </p:spTree>
    <p:extLst>
      <p:ext uri="{BB962C8B-B14F-4D97-AF65-F5344CB8AC3E}">
        <p14:creationId xmlns:p14="http://schemas.microsoft.com/office/powerpoint/2010/main" val="103441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274638"/>
            <a:ext cx="8153400" cy="2239962"/>
          </a:xfrm>
        </p:spPr>
        <p:txBody>
          <a:bodyPr>
            <a:normAutofit/>
          </a:bodyPr>
          <a:lstStyle/>
          <a:p>
            <a:r>
              <a:rPr lang="en-US" dirty="0"/>
              <a:t>Employment </a:t>
            </a:r>
            <a:r>
              <a:rPr lang="en-US" dirty="0" smtClean="0"/>
              <a:t>Law Issues </a:t>
            </a:r>
            <a:r>
              <a:rPr lang="en-US" dirty="0"/>
              <a:t>in the 21st </a:t>
            </a:r>
            <a:r>
              <a:rPr lang="en-US" dirty="0" smtClean="0"/>
              <a:t>Century</a:t>
            </a:r>
            <a:r>
              <a:rPr lang="en-US" dirty="0"/>
              <a:t>.</a:t>
            </a:r>
          </a:p>
        </p:txBody>
      </p:sp>
      <p:sp>
        <p:nvSpPr>
          <p:cNvPr id="2" name="Content Placeholder 1"/>
          <p:cNvSpPr>
            <a:spLocks noGrp="1"/>
          </p:cNvSpPr>
          <p:nvPr>
            <p:ph idx="1"/>
          </p:nvPr>
        </p:nvSpPr>
        <p:spPr>
          <a:xfrm>
            <a:off x="533400" y="2743200"/>
            <a:ext cx="8153400" cy="3264091"/>
          </a:xfrm>
        </p:spPr>
        <p:txBody>
          <a:bodyPr>
            <a:normAutofit fontScale="85000" lnSpcReduction="20000"/>
          </a:bodyPr>
          <a:lstStyle/>
          <a:p>
            <a:r>
              <a:rPr lang="en-US" b="1" dirty="0"/>
              <a:t>Security of </a:t>
            </a:r>
            <a:r>
              <a:rPr lang="en-US" b="1" dirty="0" smtClean="0"/>
              <a:t>workers in workplaces. </a:t>
            </a:r>
            <a:r>
              <a:rPr lang="en-US" dirty="0" smtClean="0"/>
              <a:t>Safety is vital at workplaces especially for those organizations that deal with chemicals and heavy machinery and thus employment law issues for 21</a:t>
            </a:r>
            <a:r>
              <a:rPr lang="en-US" baseline="30000" dirty="0" smtClean="0"/>
              <a:t>st</a:t>
            </a:r>
            <a:r>
              <a:rPr lang="en-US" dirty="0" smtClean="0"/>
              <a:t> century is to ensure organizations comply with employee safety and welfare.</a:t>
            </a:r>
          </a:p>
          <a:p>
            <a:r>
              <a:rPr lang="en-US" b="1" dirty="0"/>
              <a:t>Sexual harassment and </a:t>
            </a:r>
            <a:r>
              <a:rPr lang="en-US" b="1" dirty="0" smtClean="0"/>
              <a:t>discernment</a:t>
            </a:r>
            <a:r>
              <a:rPr lang="en-US" dirty="0" smtClean="0"/>
              <a:t>. Every worker should feel safety despite their race or sexuality which is guaranteed by employment laws.</a:t>
            </a:r>
            <a:endParaRPr lang="en-US" dirty="0"/>
          </a:p>
        </p:txBody>
      </p:sp>
    </p:spTree>
    <p:extLst>
      <p:ext uri="{BB962C8B-B14F-4D97-AF65-F5344CB8AC3E}">
        <p14:creationId xmlns:p14="http://schemas.microsoft.com/office/powerpoint/2010/main" val="2407455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274638"/>
            <a:ext cx="8153400" cy="1554162"/>
          </a:xfrm>
        </p:spPr>
        <p:txBody>
          <a:bodyPr/>
          <a:lstStyle/>
          <a:p>
            <a:r>
              <a:rPr lang="en-US" dirty="0"/>
              <a:t>R</a:t>
            </a:r>
            <a:r>
              <a:rPr lang="en-US" dirty="0" smtClean="0"/>
              <a:t>eferences</a:t>
            </a:r>
            <a:endParaRPr lang="en-US" dirty="0"/>
          </a:p>
        </p:txBody>
      </p:sp>
      <p:sp>
        <p:nvSpPr>
          <p:cNvPr id="2" name="Content Placeholder 1"/>
          <p:cNvSpPr>
            <a:spLocks noGrp="1"/>
          </p:cNvSpPr>
          <p:nvPr>
            <p:ph idx="1"/>
          </p:nvPr>
        </p:nvSpPr>
        <p:spPr>
          <a:xfrm>
            <a:off x="533400" y="2057400"/>
            <a:ext cx="8229600" cy="4525963"/>
          </a:xfrm>
        </p:spPr>
        <p:txBody>
          <a:bodyPr>
            <a:normAutofit fontScale="92500" lnSpcReduction="10000"/>
          </a:bodyPr>
          <a:lstStyle/>
          <a:p>
            <a:r>
              <a:rPr lang="en-US" dirty="0" err="1"/>
              <a:t>Hoole</a:t>
            </a:r>
            <a:r>
              <a:rPr lang="en-US" dirty="0"/>
              <a:t>, C., &amp; </a:t>
            </a:r>
            <a:r>
              <a:rPr lang="en-US" dirty="0" err="1"/>
              <a:t>Hotz</a:t>
            </a:r>
            <a:r>
              <a:rPr lang="en-US" dirty="0"/>
              <a:t>, G. (2016). The impact of a total reward system of work engagement. SA Journal of Industrial Psychology, 42(1), 1-14</a:t>
            </a:r>
          </a:p>
          <a:p>
            <a:r>
              <a:rPr lang="en-US" dirty="0"/>
              <a:t>Pulignano, V., &amp; Hendrickx, F. (Eds.). (2019). Employment Relations in the 21st Century: Challenges for Theory and Research in a Changing World of Work. Kluwer Law International BV.</a:t>
            </a:r>
          </a:p>
          <a:p>
            <a:r>
              <a:rPr lang="en-US" dirty="0"/>
              <a:t>Rai, A., </a:t>
            </a:r>
            <a:r>
              <a:rPr lang="en-US" dirty="0" err="1"/>
              <a:t>Ghosh</a:t>
            </a:r>
            <a:r>
              <a:rPr lang="en-US" dirty="0"/>
              <a:t>, P., </a:t>
            </a:r>
            <a:r>
              <a:rPr lang="en-US" dirty="0" err="1"/>
              <a:t>Chauhan</a:t>
            </a:r>
            <a:r>
              <a:rPr lang="en-US" dirty="0"/>
              <a:t>, R., &amp; Singh, R. (2018). Improving in-role and extra-role performances with rewards and recognition. Management Research Review.</a:t>
            </a:r>
          </a:p>
        </p:txBody>
      </p:sp>
    </p:spTree>
    <p:extLst>
      <p:ext uri="{BB962C8B-B14F-4D97-AF65-F5344CB8AC3E}">
        <p14:creationId xmlns:p14="http://schemas.microsoft.com/office/powerpoint/2010/main" val="2316728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133</TotalTime>
  <Words>867</Words>
  <Application>Microsoft Office PowerPoint</Application>
  <PresentationFormat>On-screen Show (4:3)</PresentationFormat>
  <Paragraphs>39</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Aspect</vt:lpstr>
      <vt:lpstr>Rewards in Motivating Staff Performance</vt:lpstr>
      <vt:lpstr>The Role of Total Rewards in Motivating Staff Performance</vt:lpstr>
      <vt:lpstr>Employment Law Issues in 21stCentury</vt:lpstr>
      <vt:lpstr>Employment Law Issues in the 21st Century.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Rewards in Moltivating Staff Performance</dc:title>
  <dc:creator>Windows User</dc:creator>
  <cp:lastModifiedBy>Kamande</cp:lastModifiedBy>
  <cp:revision>9</cp:revision>
  <dcterms:created xsi:type="dcterms:W3CDTF">2020-12-18T08:08:03Z</dcterms:created>
  <dcterms:modified xsi:type="dcterms:W3CDTF">2020-12-19T19:37:29Z</dcterms:modified>
</cp:coreProperties>
</file>